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0688638" cy="7562850"/>
  <p:notesSz cx="9313863" cy="6858000"/>
  <p:defaultTextStyle>
    <a:defPPr>
      <a:defRPr lang="en-US"/>
    </a:defPPr>
    <a:lvl1pPr algn="l" defTabSz="496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96888" indent="-39688" algn="l" defTabSz="496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95363" indent="-80963" algn="l" defTabSz="496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492250" indent="-120650" algn="l" defTabSz="496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990725" indent="-161925" algn="l" defTabSz="496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CCC00"/>
    <a:srgbClr val="CC99FF"/>
    <a:srgbClr val="CC00FF"/>
    <a:srgbClr val="00CCFF"/>
    <a:srgbClr val="00FF99"/>
    <a:srgbClr val="FFFF99"/>
    <a:srgbClr val="99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1" autoAdjust="0"/>
    <p:restoredTop sz="93623" autoAdjust="0"/>
  </p:normalViewPr>
  <p:slideViewPr>
    <p:cSldViewPr snapToGrid="0">
      <p:cViewPr varScale="1">
        <p:scale>
          <a:sx n="73" d="100"/>
          <a:sy n="73" d="100"/>
        </p:scale>
        <p:origin x="1008" y="78"/>
      </p:cViewPr>
      <p:guideLst>
        <p:guide orient="horz" pos="2382"/>
        <p:guide pos="3366"/>
      </p:guideLst>
    </p:cSldViewPr>
  </p:slideViewPr>
  <p:outlineViewPr>
    <p:cViewPr>
      <p:scale>
        <a:sx n="100" d="100"/>
        <a:sy n="100" d="100"/>
      </p:scale>
      <p:origin x="0" y="116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520492E-05A5-43BF-AD7F-816E1EC8006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54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55ACA78-D2B0-47A6-B9CC-54C6C9071D0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6850" y="0"/>
            <a:ext cx="40354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DE65C869-0438-4B24-8D3B-941E75071A1B}" type="datetime1">
              <a:rPr lang="en-US"/>
              <a:pPr>
                <a:defRPr/>
              </a:pPr>
              <a:t>10/5/2023</a:t>
            </a:fld>
            <a:endParaRPr 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BE2FDF6F-6998-4115-BC92-7B9C42E5A4E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0354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237E7915-CFF9-4B31-90E4-1FEF848CBF0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6850" y="6513513"/>
            <a:ext cx="40354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18D7A4B-78EA-40B5-8A9A-E7B2FCD8F6D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9DABF4-905A-44D6-AEF3-6D0B9350F0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542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725620-7229-4B52-BCA6-2547E517090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276850" y="0"/>
            <a:ext cx="403542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8A76E2C3-B0A3-43E1-9BDB-52FA0B346486}" type="datetimeFigureOut">
              <a:rPr lang="id-ID"/>
              <a:pPr>
                <a:defRPr/>
              </a:pPr>
              <a:t>05/10/2023</a:t>
            </a:fld>
            <a:endParaRPr lang="id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43E0F82-E0A9-44A6-80FC-8F4F503E26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38450" y="514350"/>
            <a:ext cx="36353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4CACD78-A762-44C7-8AB2-DE948490D6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31863" y="3257550"/>
            <a:ext cx="7450137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E8B23-4FD5-4548-BD02-36AC688D08B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03542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EE6A2-B4CA-4486-AACC-E99BC904F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276850" y="6513513"/>
            <a:ext cx="4035425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19A806-CCE5-4B8B-AFD9-A8757BC50B9B}" type="slidenum">
              <a:rPr lang="id-ID" altLang="id-ID"/>
              <a:pPr/>
              <a:t>‹#›</a:t>
            </a:fld>
            <a:endParaRPr lang="id-ID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92"/>
            <a:ext cx="9085342" cy="162111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7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0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1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F7756-1C7F-4AE1-933E-8C28D3958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A2E3E-48C1-4D95-86C8-DB16A8C0581E}" type="datetime1">
              <a:rPr lang="en-US"/>
              <a:pPr>
                <a:defRPr/>
              </a:pPr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6FF2E-E97C-4D43-8596-8F7E0C6F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EC5B1-CFDE-4415-9A60-5AACD054D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36CA0-4B72-4876-8955-FECF0E6B9FB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504271747"/>
      </p:ext>
    </p:extLst>
  </p:cSld>
  <p:clrMapOvr>
    <a:masterClrMapping/>
  </p:clrMapOvr>
  <p:transition spd="med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216F4-4EF1-43A6-A38C-40EFB9DA4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8A1DE-DAFB-465D-BE6E-63A367666474}" type="datetime1">
              <a:rPr lang="en-US"/>
              <a:pPr>
                <a:defRPr/>
              </a:pPr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FCADE-45C2-40E2-8AFE-264BBA71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EBE57-674C-4243-AA85-2E00D805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2A5C0-FF06-4FD5-9DC0-10DFA5234267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88815431"/>
      </p:ext>
    </p:extLst>
  </p:cSld>
  <p:clrMapOvr>
    <a:masterClrMapping/>
  </p:clrMapOvr>
  <p:transition spd="med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5034" y="302871"/>
            <a:ext cx="2605356" cy="6452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972" y="302871"/>
            <a:ext cx="7637923" cy="64529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DB151-7BC9-4EC4-961D-4D763CA43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C5691-707E-4870-9469-594669A32471}" type="datetime1">
              <a:rPr lang="en-US"/>
              <a:pPr>
                <a:defRPr/>
              </a:pPr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E25EA-363E-4D3C-B12D-67FD02F6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A1B26-7D3E-4013-8851-91AA4E55F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2A359-6374-4645-89DA-3B57A1460C3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72462166"/>
      </p:ext>
    </p:extLst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370E7-4730-4C3A-B857-D62C9AF6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2A91D-D64C-4704-AD14-8066E323BE28}" type="datetime1">
              <a:rPr lang="en-US"/>
              <a:pPr>
                <a:defRPr/>
              </a:pPr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85E3D-5136-4122-A9BD-6AF35115A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B118C-B563-4F1A-8598-1C19D0E97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9406B-330D-4B19-A76C-5D984CA6231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91703681"/>
      </p:ext>
    </p:extLst>
  </p:cSld>
  <p:clrMapOvr>
    <a:masterClrMapping/>
  </p:clrMapOvr>
  <p:transition spd="med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7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65"/>
            <a:ext cx="9085342" cy="165437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4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09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6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1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19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E9F49-3010-4A13-BABD-2612A9449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4280D-1A38-4E4E-BDD6-67AB0A39204C}" type="datetime1">
              <a:rPr lang="en-US"/>
              <a:pPr>
                <a:defRPr/>
              </a:pPr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8BAC1-C264-4EC3-9280-735E9E12F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A0EE8-1F35-4C99-A3F4-C79C10FAA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B4DC5-351C-4C37-9754-E12CC45DBFF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53372647"/>
      </p:ext>
    </p:extLst>
  </p:cSld>
  <p:clrMapOvr>
    <a:masterClrMapping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970" y="1764672"/>
            <a:ext cx="5121639" cy="499113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8753" y="1764672"/>
            <a:ext cx="5121639" cy="499113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386369-7943-47E1-82AA-FC4A8EB4A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BCB24-45E2-4306-9316-7038EB1BDE15}" type="datetime1">
              <a:rPr lang="en-US"/>
              <a:pPr>
                <a:defRPr/>
              </a:pPr>
              <a:t>10/5/2023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924678-8E09-47EB-ABE9-65717DA13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39E9D0-61BA-4FC2-8EEE-D845A160A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60267-E66B-4D96-B790-F9318F5E72F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74784852"/>
      </p:ext>
    </p:extLst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6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3" y="1692890"/>
            <a:ext cx="472267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39" indent="0">
              <a:buNone/>
              <a:defRPr sz="2200" b="1"/>
            </a:lvl2pPr>
            <a:lvl3pPr marL="995478" indent="0">
              <a:buNone/>
              <a:defRPr sz="2000" b="1"/>
            </a:lvl3pPr>
            <a:lvl4pPr marL="1493217" indent="0">
              <a:buNone/>
              <a:defRPr sz="1700" b="1"/>
            </a:lvl4pPr>
            <a:lvl5pPr marL="1990957" indent="0">
              <a:buNone/>
              <a:defRPr sz="1700" b="1"/>
            </a:lvl5pPr>
            <a:lvl6pPr marL="2488695" indent="0">
              <a:buNone/>
              <a:defRPr sz="1700" b="1"/>
            </a:lvl6pPr>
            <a:lvl7pPr marL="2986435" indent="0">
              <a:buNone/>
              <a:defRPr sz="1700" b="1"/>
            </a:lvl7pPr>
            <a:lvl8pPr marL="3484174" indent="0">
              <a:buNone/>
              <a:defRPr sz="1700" b="1"/>
            </a:lvl8pPr>
            <a:lvl9pPr marL="3981914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3" y="2398405"/>
            <a:ext cx="472267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2" y="1692890"/>
            <a:ext cx="4724527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39" indent="0">
              <a:buNone/>
              <a:defRPr sz="2200" b="1"/>
            </a:lvl2pPr>
            <a:lvl3pPr marL="995478" indent="0">
              <a:buNone/>
              <a:defRPr sz="2000" b="1"/>
            </a:lvl3pPr>
            <a:lvl4pPr marL="1493217" indent="0">
              <a:buNone/>
              <a:defRPr sz="1700" b="1"/>
            </a:lvl4pPr>
            <a:lvl5pPr marL="1990957" indent="0">
              <a:buNone/>
              <a:defRPr sz="1700" b="1"/>
            </a:lvl5pPr>
            <a:lvl6pPr marL="2488695" indent="0">
              <a:buNone/>
              <a:defRPr sz="1700" b="1"/>
            </a:lvl6pPr>
            <a:lvl7pPr marL="2986435" indent="0">
              <a:buNone/>
              <a:defRPr sz="1700" b="1"/>
            </a:lvl7pPr>
            <a:lvl8pPr marL="3484174" indent="0">
              <a:buNone/>
              <a:defRPr sz="1700" b="1"/>
            </a:lvl8pPr>
            <a:lvl9pPr marL="3981914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2" y="2398405"/>
            <a:ext cx="4724527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E4E25FD-0964-42DF-A546-54B0BE703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6791-FB83-466E-B42A-DC61A95EA069}" type="datetime1">
              <a:rPr lang="en-US"/>
              <a:pPr>
                <a:defRPr/>
              </a:pPr>
              <a:t>10/5/2023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B972633-33D0-44F5-AB27-288F5D866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2F32A72-6225-4E68-B336-F2DA0981D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5B9EF-5C10-470B-83E1-7495028B7EDA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765217436"/>
      </p:ext>
    </p:extLst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A61C392-78E6-4560-B8BC-7C939DDE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A0A56-8B0B-4C50-BA61-03B900953C3A}" type="datetime1">
              <a:rPr lang="en-US"/>
              <a:pPr>
                <a:defRPr/>
              </a:pPr>
              <a:t>10/5/2023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CDFF18-D883-4632-A902-7EF3C6BC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F42776-955F-4EA8-95F9-EEC9C9829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316D9-6DA2-4B13-ADC7-4E1AEF6CD85E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315464244"/>
      </p:ext>
    </p:extLst>
  </p:cSld>
  <p:clrMapOvr>
    <a:masterClrMapping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C8388C3-E6DE-479C-819A-EE8207DF4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81F3B-2501-4ECA-9A92-1F4A47339038}" type="datetime1">
              <a:rPr lang="en-US"/>
              <a:pPr>
                <a:defRPr/>
              </a:pPr>
              <a:t>10/5/2023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F631BFC-457D-451D-90FF-FE51E77D2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84D9677-36C5-4113-B8E0-20264F89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2A1AE-FA58-417F-A0EB-6851CCBD8405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09192064"/>
      </p:ext>
    </p:extLst>
  </p:cSld>
  <p:clrMapOvr>
    <a:masterClrMapping/>
  </p:clrMapOvr>
  <p:transition spd="med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5" y="301113"/>
            <a:ext cx="3516489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3" y="301121"/>
            <a:ext cx="597524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5" y="1582600"/>
            <a:ext cx="3516489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739" indent="0">
              <a:buNone/>
              <a:defRPr sz="1300"/>
            </a:lvl2pPr>
            <a:lvl3pPr marL="995478" indent="0">
              <a:buNone/>
              <a:defRPr sz="1100"/>
            </a:lvl3pPr>
            <a:lvl4pPr marL="1493217" indent="0">
              <a:buNone/>
              <a:defRPr sz="1000"/>
            </a:lvl4pPr>
            <a:lvl5pPr marL="1990957" indent="0">
              <a:buNone/>
              <a:defRPr sz="1000"/>
            </a:lvl5pPr>
            <a:lvl6pPr marL="2488695" indent="0">
              <a:buNone/>
              <a:defRPr sz="1000"/>
            </a:lvl6pPr>
            <a:lvl7pPr marL="2986435" indent="0">
              <a:buNone/>
              <a:defRPr sz="1000"/>
            </a:lvl7pPr>
            <a:lvl8pPr marL="3484174" indent="0">
              <a:buNone/>
              <a:defRPr sz="1000"/>
            </a:lvl8pPr>
            <a:lvl9pPr marL="398191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0C153C-95D8-42EC-AC36-CA5E880BB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B8B34-D3DF-4563-B46D-E108010ED648}" type="datetime1">
              <a:rPr lang="en-US"/>
              <a:pPr>
                <a:defRPr/>
              </a:pPr>
              <a:t>10/5/2023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3E9703-DC6E-4AB7-8725-63A305ED0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F68371-6E8E-4F67-8954-17978656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00E6C-6EBF-4FB7-BC7E-AAAE0A6476BC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97246398"/>
      </p:ext>
    </p:extLst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7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7" y="675755"/>
            <a:ext cx="6413183" cy="4537710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7739" indent="0">
              <a:buNone/>
              <a:defRPr sz="3000"/>
            </a:lvl2pPr>
            <a:lvl3pPr marL="995478" indent="0">
              <a:buNone/>
              <a:defRPr sz="2600"/>
            </a:lvl3pPr>
            <a:lvl4pPr marL="1493217" indent="0">
              <a:buNone/>
              <a:defRPr sz="2200"/>
            </a:lvl4pPr>
            <a:lvl5pPr marL="1990957" indent="0">
              <a:buNone/>
              <a:defRPr sz="2200"/>
            </a:lvl5pPr>
            <a:lvl6pPr marL="2488695" indent="0">
              <a:buNone/>
              <a:defRPr sz="2200"/>
            </a:lvl6pPr>
            <a:lvl7pPr marL="2986435" indent="0">
              <a:buNone/>
              <a:defRPr sz="2200"/>
            </a:lvl7pPr>
            <a:lvl8pPr marL="3484174" indent="0">
              <a:buNone/>
              <a:defRPr sz="2200"/>
            </a:lvl8pPr>
            <a:lvl9pPr marL="3981914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7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739" indent="0">
              <a:buNone/>
              <a:defRPr sz="1300"/>
            </a:lvl2pPr>
            <a:lvl3pPr marL="995478" indent="0">
              <a:buNone/>
              <a:defRPr sz="1100"/>
            </a:lvl3pPr>
            <a:lvl4pPr marL="1493217" indent="0">
              <a:buNone/>
              <a:defRPr sz="1000"/>
            </a:lvl4pPr>
            <a:lvl5pPr marL="1990957" indent="0">
              <a:buNone/>
              <a:defRPr sz="1000"/>
            </a:lvl5pPr>
            <a:lvl6pPr marL="2488695" indent="0">
              <a:buNone/>
              <a:defRPr sz="1000"/>
            </a:lvl6pPr>
            <a:lvl7pPr marL="2986435" indent="0">
              <a:buNone/>
              <a:defRPr sz="1000"/>
            </a:lvl7pPr>
            <a:lvl8pPr marL="3484174" indent="0">
              <a:buNone/>
              <a:defRPr sz="1000"/>
            </a:lvl8pPr>
            <a:lvl9pPr marL="398191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6F00C1-A61A-4E1F-A091-C26C63452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B49EC-4BE1-4473-B1A7-D701DE1B0BEB}" type="datetime1">
              <a:rPr lang="en-US"/>
              <a:pPr>
                <a:defRPr/>
              </a:pPr>
              <a:t>10/5/2023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F4E2EA-BCEA-4824-8BC6-EF7A6F924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1E8A12-4E13-4737-A866-E670B7EC2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1E962-884B-4C5B-9540-0049764B6AC7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05790842"/>
      </p:ext>
    </p:extLst>
  </p:cSld>
  <p:clrMapOvr>
    <a:masterClrMapping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480F8DCC-ED82-480E-AFE7-1888ACE9794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49" tIns="49773" rIns="99549" bIns="497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A779F551-9995-4DEB-A8D6-3F3E63DDDA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49" tIns="49773" rIns="99549" bIns="49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C8509-4365-4FCC-B368-91F0CC73D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99549" tIns="49773" rIns="99549" bIns="49773" numCol="1" anchor="ctr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rgbClr val="898989"/>
                </a:solidFill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976FCEB1-1269-41A0-A960-1AA542B09D52}" type="datetime1">
              <a:rPr lang="en-US"/>
              <a:pPr>
                <a:defRPr/>
              </a:pPr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54006-5E23-4CF7-A53E-28BA04451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wrap="square" lIns="99549" tIns="49773" rIns="99549" bIns="49773" numCol="1" anchor="ctr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898989"/>
                </a:solidFill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B50C7-854C-42AE-BB88-D6058F8E6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9549" tIns="49773" rIns="99549" bIns="49773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35D580A-3B54-4F60-A4F1-B9F8FC21A237}" type="slidenum">
              <a:rPr lang="en-US" altLang="id-ID"/>
              <a:pPr/>
              <a:t>‹#›</a:t>
            </a:fld>
            <a:endParaRPr lang="en-US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0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496888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5" charset="0"/>
          <a:ea typeface="ＭＳ Ｐゴシック" pitchFamily="34" charset="-128"/>
        </a:defRPr>
      </a:lvl2pPr>
      <a:lvl3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5" charset="0"/>
          <a:ea typeface="ＭＳ Ｐゴシック" pitchFamily="34" charset="-128"/>
        </a:defRPr>
      </a:lvl3pPr>
      <a:lvl4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5" charset="0"/>
          <a:ea typeface="ＭＳ Ｐゴシック" pitchFamily="34" charset="-128"/>
        </a:defRPr>
      </a:lvl4pPr>
      <a:lvl5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5" charset="0"/>
          <a:ea typeface="ＭＳ Ｐゴシック" pitchFamily="34" charset="-128"/>
        </a:defRPr>
      </a:lvl5pPr>
      <a:lvl6pPr marL="457200"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968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73063" indent="-373063" algn="l" defTabSz="4968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808038" indent="-309563" algn="l" defTabSz="4968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243013" indent="-247650" algn="l" defTabSz="4968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741488" indent="-247650" algn="l" defTabSz="4968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238375" indent="-247650" algn="l" defTabSz="4968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737566" indent="-248870" algn="l" defTabSz="49773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05" indent="-248870" algn="l" defTabSz="49773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043" indent="-248870" algn="l" defTabSz="49773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783" indent="-248870" algn="l" defTabSz="49773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39" algn="l" defTabSz="497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478" algn="l" defTabSz="497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17" algn="l" defTabSz="497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957" algn="l" defTabSz="497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695" algn="l" defTabSz="497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435" algn="l" defTabSz="497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174" algn="l" defTabSz="497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1914" algn="l" defTabSz="497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>
            <a:extLst>
              <a:ext uri="{FF2B5EF4-FFF2-40B4-BE49-F238E27FC236}">
                <a16:creationId xmlns:a16="http://schemas.microsoft.com/office/drawing/2014/main" id="{A9E4896B-66A4-405A-8AAF-7676305D0C9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95275" y="1662113"/>
            <a:ext cx="3990975" cy="1062037"/>
          </a:xfrm>
        </p:spPr>
        <p:txBody>
          <a:bodyPr/>
          <a:lstStyle/>
          <a:p>
            <a:pPr algn="l" eaLnBrk="1" hangingPunct="1"/>
            <a:r>
              <a:rPr lang="en-US" altLang="id-ID" sz="1400">
                <a:solidFill>
                  <a:srgbClr val="002060"/>
                </a:solidFill>
                <a:latin typeface="Arial" panose="020B0604020202020204" pitchFamily="34" charset="0"/>
              </a:rPr>
              <a:t>PENDIDIKAN TERBUKA DAN JARAK JAUH</a:t>
            </a:r>
            <a:br>
              <a:rPr lang="id-ID" altLang="id-ID" sz="140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id-ID" altLang="id-ID" sz="1400">
                <a:solidFill>
                  <a:srgbClr val="002060"/>
                </a:solidFill>
                <a:latin typeface="Arial" panose="020B0604020202020204" pitchFamily="34" charset="0"/>
              </a:rPr>
              <a:t>Membuka Akses Pendidikan Tinggi bagi Semua</a:t>
            </a:r>
            <a:br>
              <a:rPr lang="id-ID" altLang="id-ID" sz="140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id-ID" altLang="id-ID" sz="1400" i="1">
                <a:solidFill>
                  <a:srgbClr val="002060"/>
                </a:solidFill>
                <a:latin typeface="Arial" panose="020B0604020202020204" pitchFamily="34" charset="0"/>
              </a:rPr>
              <a:t>Making Higher Education Open to All</a:t>
            </a:r>
            <a:endParaRPr lang="id-ID" altLang="id-ID" sz="14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051" name="TextBox 3">
            <a:extLst>
              <a:ext uri="{FF2B5EF4-FFF2-40B4-BE49-F238E27FC236}">
                <a16:creationId xmlns:a16="http://schemas.microsoft.com/office/drawing/2014/main" id="{BF1939C2-553B-49A4-B029-65DDBFF19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4017963"/>
            <a:ext cx="8496300" cy="584200"/>
          </a:xfrm>
          <a:prstGeom prst="rect">
            <a:avLst/>
          </a:prstGeom>
          <a:solidFill>
            <a:srgbClr val="DDDDDD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id-ID" sz="3200" b="1">
                <a:solidFill>
                  <a:srgbClr val="002060"/>
                </a:solidFill>
              </a:rPr>
              <a:t> PERENCANAAN TUGAS TUTORIAL</a:t>
            </a:r>
          </a:p>
        </p:txBody>
      </p:sp>
      <p:sp>
        <p:nvSpPr>
          <p:cNvPr id="2052" name="TextBox 2">
            <a:extLst>
              <a:ext uri="{FF2B5EF4-FFF2-40B4-BE49-F238E27FC236}">
                <a16:creationId xmlns:a16="http://schemas.microsoft.com/office/drawing/2014/main" id="{061BF743-9618-4443-947B-DB5489844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1200" y="304800"/>
            <a:ext cx="1728788" cy="597749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d-ID" altLang="id-ID" sz="1600" dirty="0">
                <a:latin typeface="Mistral" panose="03090702030407020403" pitchFamily="66" charset="0"/>
              </a:rPr>
              <a:t>Pelatihan Tutor TTM  20201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>
            <a:extLst>
              <a:ext uri="{FF2B5EF4-FFF2-40B4-BE49-F238E27FC236}">
                <a16:creationId xmlns:a16="http://schemas.microsoft.com/office/drawing/2014/main" id="{CB035D8B-2A28-4A48-A149-5EF67FDBD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00" y="1716088"/>
            <a:ext cx="9901238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67" tIns="52134" rIns="104267" bIns="52134"/>
          <a:lstStyle>
            <a:lvl1pPr marL="387350" indent="-387350" defTabSz="1039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039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039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039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039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d-ID" sz="3200" b="1">
                <a:solidFill>
                  <a:srgbClr val="00253E"/>
                </a:solidFill>
              </a:rPr>
              <a:t>Kompetensi Khusus</a:t>
            </a:r>
            <a:br>
              <a:rPr lang="en-US" altLang="id-ID" sz="3200">
                <a:solidFill>
                  <a:srgbClr val="00253E"/>
                </a:solidFill>
              </a:rPr>
            </a:br>
            <a:r>
              <a:rPr lang="en-US" altLang="id-ID" sz="3200">
                <a:solidFill>
                  <a:srgbClr val="00253E"/>
                </a:solidFill>
              </a:rPr>
              <a:t>Mahasiswa dapat mempraktekkan posisi start lari jarak pendek dengan tepat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04FFCE-0AAE-465B-9D40-58852AE14C29}"/>
              </a:ext>
            </a:extLst>
          </p:cNvPr>
          <p:cNvSpPr txBox="1"/>
          <p:nvPr/>
        </p:nvSpPr>
        <p:spPr>
          <a:xfrm>
            <a:off x="1958975" y="431800"/>
            <a:ext cx="8996363" cy="736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04273" tIns="52137" rIns="104273" bIns="52137">
            <a:spAutoFit/>
          </a:bodyPr>
          <a:lstStyle/>
          <a:p>
            <a:pPr>
              <a:defRPr/>
            </a:pPr>
            <a:r>
              <a:rPr lang="en-US" sz="4100" dirty="0" err="1"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Contoh</a:t>
            </a:r>
            <a:r>
              <a:rPr lang="en-US" sz="4100" dirty="0"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 (</a:t>
            </a:r>
            <a:r>
              <a:rPr lang="en-US" sz="4100" dirty="0" err="1"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Lanjutan</a:t>
            </a:r>
            <a:r>
              <a:rPr lang="en-US" sz="4100" dirty="0"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 – </a:t>
            </a:r>
            <a:r>
              <a:rPr lang="en-US" sz="4100" dirty="0" err="1"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Unjuk</a:t>
            </a:r>
            <a:r>
              <a:rPr lang="en-US" sz="4100" dirty="0"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 </a:t>
            </a:r>
            <a:r>
              <a:rPr lang="en-US" sz="4100" dirty="0" err="1"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Kerja</a:t>
            </a:r>
            <a:r>
              <a:rPr lang="en-US" sz="4100" dirty="0"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)</a:t>
            </a:r>
          </a:p>
        </p:txBody>
      </p:sp>
      <p:sp>
        <p:nvSpPr>
          <p:cNvPr id="11268" name="TextBox 3">
            <a:extLst>
              <a:ext uri="{FF2B5EF4-FFF2-40B4-BE49-F238E27FC236}">
                <a16:creationId xmlns:a16="http://schemas.microsoft.com/office/drawing/2014/main" id="{E07ED467-C84D-487A-B882-6AEFAD823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3781425"/>
            <a:ext cx="1006475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78" tIns="52140" rIns="104278" bIns="5214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d-ID" sz="3200" b="1"/>
              <a:t>Indikator</a:t>
            </a:r>
          </a:p>
          <a:p>
            <a:pPr eaLnBrk="1" hangingPunct="1"/>
            <a:r>
              <a:rPr lang="en-US" altLang="id-ID" sz="3200"/>
              <a:t>Jika disediakan sarana dan prasarana lari yang memadai, mahasiswa dapat mempraktekkan posisi start lari jarak pendek</a:t>
            </a:r>
          </a:p>
        </p:txBody>
      </p:sp>
    </p:spTree>
  </p:cSld>
  <p:clrMapOvr>
    <a:masterClrMapping/>
  </p:clrMapOvr>
  <p:transition spd="med">
    <p:dissolve/>
    <p:sndAc>
      <p:stSnd>
        <p:snd r:embed="rId2" name="laser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7">
            <a:extLst>
              <a:ext uri="{FF2B5EF4-FFF2-40B4-BE49-F238E27FC236}">
                <a16:creationId xmlns:a16="http://schemas.microsoft.com/office/drawing/2014/main" id="{DE84A304-BC53-4BA5-BDD2-79B9E1D7E7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32025" y="3227388"/>
            <a:ext cx="5700713" cy="923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097"/>
              </a:avLst>
            </a:prstTxWarp>
          </a:bodyPr>
          <a:lstStyle/>
          <a:p>
            <a:r>
              <a:rPr lang="id-ID" sz="4100" b="1" kern="10">
                <a:ln w="19050">
                  <a:solidFill>
                    <a:srgbClr val="FEFEFE"/>
                  </a:solidFill>
                  <a:round/>
                  <a:headEnd/>
                  <a:tailEnd/>
                </a:ln>
                <a:solidFill>
                  <a:srgbClr val="435E40"/>
                </a:solidFill>
                <a:effectLst>
                  <a:outerShdw dist="50800" dir="7500015" algn="tl" rotWithShape="0">
                    <a:srgbClr val="000000">
                      <a:alpha val="34998"/>
                    </a:srgbClr>
                  </a:outerShdw>
                </a:effectLst>
                <a:latin typeface="Stencil" panose="040409050D0802020404" pitchFamily="82" charset="0"/>
              </a:rPr>
              <a:t>Terima Kasih</a:t>
            </a: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28855991-0FFC-4B13-99B5-89BF74E11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7263" y="504825"/>
            <a:ext cx="8816975" cy="1008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284" tIns="52142" rIns="104284" bIns="52142"/>
          <a:lstStyle>
            <a:lvl1pPr defTabSz="10414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0414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0414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0414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0414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d-ID" altLang="id-ID" sz="4800"/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B704DA83-ABCD-4E63-8D20-9DB4CEE28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430213"/>
            <a:ext cx="8897938" cy="1042987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algn="l">
              <a:defRPr/>
            </a:pPr>
            <a:r>
              <a:rPr lang="en-US" sz="38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TUJUAN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8F34EB87-AC83-493F-828E-6D5837E37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288" y="2106613"/>
            <a:ext cx="6865937" cy="1917700"/>
          </a:xfrm>
        </p:spPr>
        <p:txBody>
          <a:bodyPr/>
          <a:lstStyle/>
          <a:p>
            <a:pPr marL="149225" indent="0">
              <a:buFont typeface="Arial" panose="020B0604020202020204" pitchFamily="34" charset="0"/>
              <a:buNone/>
            </a:pPr>
            <a:r>
              <a:rPr lang="en-US" altLang="id-ID" sz="290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Mampu mengembangkan tugas tutorial wajib</a:t>
            </a:r>
            <a:r>
              <a:rPr lang="en-US" altLang="id-ID" sz="2900" i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id-ID" sz="290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yang sesuai dengan kompetensi yang akan diukur</a:t>
            </a:r>
          </a:p>
        </p:txBody>
      </p:sp>
    </p:spTree>
  </p:cSld>
  <p:clrMapOvr>
    <a:masterClrMapping/>
  </p:clrMapOvr>
  <p:transition spd="med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6">
            <a:extLst>
              <a:ext uri="{FF2B5EF4-FFF2-40B4-BE49-F238E27FC236}">
                <a16:creationId xmlns:a16="http://schemas.microsoft.com/office/drawing/2014/main" id="{567984D1-BB9A-4040-8778-ABF967ADB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311150"/>
            <a:ext cx="8821738" cy="13684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4300" dirty="0">
                <a:sym typeface="Gill Sans" pitchFamily="1" charset="0"/>
              </a:rPr>
              <a:t>PERENCANAAN TUGAS TUTORIAL</a:t>
            </a:r>
            <a:endParaRPr lang="id-ID" sz="4300" dirty="0">
              <a:sym typeface="Gill Sans" pitchFamily="1" charset="0"/>
            </a:endParaRPr>
          </a:p>
        </p:txBody>
      </p:sp>
      <p:sp>
        <p:nvSpPr>
          <p:cNvPr id="4099" name="Content Placeholder 7">
            <a:extLst>
              <a:ext uri="{FF2B5EF4-FFF2-40B4-BE49-F238E27FC236}">
                <a16:creationId xmlns:a16="http://schemas.microsoft.com/office/drawing/2014/main" id="{F95A320D-96E7-4254-B7C5-A5D29DB70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50" y="1917700"/>
            <a:ext cx="9364663" cy="3278188"/>
          </a:xfrm>
        </p:spPr>
        <p:txBody>
          <a:bodyPr/>
          <a:lstStyle/>
          <a:p>
            <a:r>
              <a:rPr lang="en-US" altLang="id-ID" sz="3200"/>
              <a:t>Rancangan (blue print) tentang tugas tutorial wajib yang akan diberikan kepada mahasiswa</a:t>
            </a:r>
          </a:p>
          <a:p>
            <a:r>
              <a:rPr lang="en-US" altLang="id-ID" sz="3200"/>
              <a:t>Merupakan pedoman tutor dalam mengembangkan tugas tutorial wajib yang akan diberikan kepada mahasiswa pada pertemuan tutorial ke 3, 5, dan 7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73C11227-8F73-4009-ADE8-D9CD628B44D8}"/>
              </a:ext>
            </a:extLst>
          </p:cNvPr>
          <p:cNvSpPr>
            <a:spLocks/>
          </p:cNvSpPr>
          <p:nvPr/>
        </p:nvSpPr>
        <p:spPr bwMode="auto">
          <a:xfrm>
            <a:off x="0" y="4611688"/>
            <a:ext cx="100345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6335" bIns="0" anchor="ctr"/>
          <a:lstStyle>
            <a:lvl1pPr marL="428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id-ID" altLang="id-ID" sz="2900">
              <a:solidFill>
                <a:srgbClr val="002060"/>
              </a:solidFill>
              <a:latin typeface="Alwyn" pitchFamily="1" charset="0"/>
              <a:sym typeface="Alwyn" pitchFamily="1" charset="0"/>
            </a:endParaRPr>
          </a:p>
        </p:txBody>
      </p:sp>
    </p:spTree>
  </p:cSld>
  <p:clrMapOvr>
    <a:masterClrMapping/>
  </p:clrMapOvr>
  <p:transition spd="med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>
            <a:extLst>
              <a:ext uri="{FF2B5EF4-FFF2-40B4-BE49-F238E27FC236}">
                <a16:creationId xmlns:a16="http://schemas.microsoft.com/office/drawing/2014/main" id="{DB66B0D9-B4D0-4E08-A619-9AF63AE54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675" y="1716088"/>
            <a:ext cx="8285163" cy="7810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200" dirty="0">
                <a:sym typeface="Gill Sans" pitchFamily="1" charset="0"/>
              </a:rPr>
              <a:t>KOMPONEN PERENCANAAN TUGAS</a:t>
            </a:r>
            <a:endParaRPr lang="id-ID" sz="3200" dirty="0">
              <a:sym typeface="Gill Sans" pitchFamily="1" charset="0"/>
            </a:endParaRPr>
          </a:p>
        </p:txBody>
      </p:sp>
      <p:sp>
        <p:nvSpPr>
          <p:cNvPr id="5123" name="Content Placeholder 12">
            <a:extLst>
              <a:ext uri="{FF2B5EF4-FFF2-40B4-BE49-F238E27FC236}">
                <a16:creationId xmlns:a16="http://schemas.microsoft.com/office/drawing/2014/main" id="{1636B95C-0281-4782-89C7-41CBFC67F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0" y="2601913"/>
            <a:ext cx="9901238" cy="3692525"/>
          </a:xfrm>
        </p:spPr>
        <p:txBody>
          <a:bodyPr/>
          <a:lstStyle/>
          <a:p>
            <a:pPr marL="971550" lvl="1" indent="-473075">
              <a:spcBef>
                <a:spcPct val="0"/>
              </a:spcBef>
            </a:pPr>
            <a:r>
              <a:rPr lang="en-US" altLang="id-ID" sz="3800"/>
              <a:t>Kompetensi yang akan diukur</a:t>
            </a:r>
          </a:p>
          <a:p>
            <a:pPr marL="971550" lvl="1" indent="-473075">
              <a:spcBef>
                <a:spcPct val="0"/>
              </a:spcBef>
            </a:pPr>
            <a:r>
              <a:rPr lang="en-US" altLang="id-ID" sz="3800"/>
              <a:t>Pokok bahasan dan sub-pokok bahasan yang akan digunakan untuk mencapai kompetensi</a:t>
            </a:r>
          </a:p>
          <a:p>
            <a:pPr marL="971550" lvl="1" indent="-473075">
              <a:spcBef>
                <a:spcPct val="0"/>
              </a:spcBef>
            </a:pPr>
            <a:r>
              <a:rPr lang="en-US" altLang="id-ID" sz="3800"/>
              <a:t>Waktu pelaksanaan tugas</a:t>
            </a:r>
          </a:p>
          <a:p>
            <a:pPr marL="971550" lvl="1" indent="-473075">
              <a:spcBef>
                <a:spcPct val="0"/>
              </a:spcBef>
            </a:pPr>
            <a:r>
              <a:rPr lang="en-US" altLang="id-ID" sz="3800"/>
              <a:t>Jumlah tugas yang diberikan</a:t>
            </a: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20C4BE99-E121-4A9A-A2A9-49CBCCCDE46E}"/>
              </a:ext>
            </a:extLst>
          </p:cNvPr>
          <p:cNvSpPr txBox="1">
            <a:spLocks/>
          </p:cNvSpPr>
          <p:nvPr/>
        </p:nvSpPr>
        <p:spPr bwMode="auto">
          <a:xfrm>
            <a:off x="1820863" y="196850"/>
            <a:ext cx="9218612" cy="1368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40722" tIns="40722" rIns="40722" bIns="40722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ヒラギノ角ゴ ProN W3"/>
                <a:sym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5pPr>
            <a:lvl6pPr marL="45705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6pPr>
            <a:lvl7pPr marL="914119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7pPr>
            <a:lvl8pPr marL="1371177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8pPr>
            <a:lvl9pPr marL="1828238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9pPr>
          </a:lstStyle>
          <a:p>
            <a:pPr>
              <a:defRPr/>
            </a:pPr>
            <a:r>
              <a:rPr lang="en-US" sz="4300" dirty="0">
                <a:cs typeface="+mj-cs"/>
                <a:sym typeface="Gill Sans" pitchFamily="1" charset="0"/>
              </a:rPr>
              <a:t>PERENCANAAN TUGAS TUTORIAL</a:t>
            </a:r>
            <a:endParaRPr lang="id-ID" sz="4300" dirty="0">
              <a:cs typeface="+mj-cs"/>
              <a:sym typeface="Gill Sans" pitchFamily="1" charset="0"/>
            </a:endParaRPr>
          </a:p>
        </p:txBody>
      </p:sp>
    </p:spTree>
  </p:cSld>
  <p:clrMapOvr>
    <a:masterClrMapping/>
  </p:clrMapOvr>
  <p:transition spd="med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>
            <a:extLst>
              <a:ext uri="{FF2B5EF4-FFF2-40B4-BE49-F238E27FC236}">
                <a16:creationId xmlns:a16="http://schemas.microsoft.com/office/drawing/2014/main" id="{2D8001C0-0E77-43B3-8852-62E13FAFE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013" y="292100"/>
            <a:ext cx="9191625" cy="11636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>
                <a:sym typeface="Gill Sans" pitchFamily="1" charset="0"/>
              </a:rPr>
              <a:t>LANGKAH PERENCANAAN TUGAS</a:t>
            </a:r>
            <a:endParaRPr lang="id-ID" dirty="0">
              <a:sym typeface="Gill Sans" pitchFamily="1" charset="0"/>
            </a:endParaRPr>
          </a:p>
        </p:txBody>
      </p:sp>
      <p:sp>
        <p:nvSpPr>
          <p:cNvPr id="6147" name="Content Placeholder 12">
            <a:extLst>
              <a:ext uri="{FF2B5EF4-FFF2-40B4-BE49-F238E27FC236}">
                <a16:creationId xmlns:a16="http://schemas.microsoft.com/office/drawing/2014/main" id="{05F3A14F-77C5-4D99-B9CE-6BAC932C5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63" y="1898650"/>
            <a:ext cx="10099675" cy="4708525"/>
          </a:xfrm>
        </p:spPr>
        <p:txBody>
          <a:bodyPr/>
          <a:lstStyle/>
          <a:p>
            <a:pPr lvl="1">
              <a:spcBef>
                <a:spcPct val="0"/>
              </a:spcBef>
            </a:pPr>
            <a:r>
              <a:rPr lang="en-US" altLang="id-ID" sz="2900"/>
              <a:t>Tentukan kompetensi yang akan diukur</a:t>
            </a:r>
          </a:p>
          <a:p>
            <a:pPr lvl="1">
              <a:spcBef>
                <a:spcPct val="0"/>
              </a:spcBef>
            </a:pPr>
            <a:r>
              <a:rPr lang="en-US" altLang="id-ID" sz="2900"/>
              <a:t>Tentukan pokok bahasan dan sub-pokok bahasan yang akan digunakan mencapai kompetensi</a:t>
            </a:r>
          </a:p>
          <a:p>
            <a:pPr lvl="1">
              <a:spcBef>
                <a:spcPct val="0"/>
              </a:spcBef>
            </a:pPr>
            <a:r>
              <a:rPr lang="en-US" altLang="id-ID" sz="2900"/>
              <a:t>Tentukan jenis tugas yang tepat untuk mengukur kompetensi</a:t>
            </a:r>
          </a:p>
          <a:p>
            <a:pPr lvl="1">
              <a:spcBef>
                <a:spcPct val="0"/>
              </a:spcBef>
            </a:pPr>
            <a:r>
              <a:rPr lang="en-US" altLang="id-ID" sz="2900"/>
              <a:t>Tentukan waktu pelaksanaan tugas</a:t>
            </a:r>
          </a:p>
          <a:p>
            <a:pPr lvl="1">
              <a:spcBef>
                <a:spcPct val="0"/>
              </a:spcBef>
            </a:pPr>
            <a:r>
              <a:rPr lang="en-US" altLang="id-ID" sz="2900"/>
              <a:t>Tentukan jumlah tugas yang harus dikerjakan mahasiswa</a:t>
            </a:r>
          </a:p>
          <a:p>
            <a:pPr lvl="1">
              <a:spcBef>
                <a:spcPct val="0"/>
              </a:spcBef>
            </a:pPr>
            <a:r>
              <a:rPr lang="en-US" altLang="id-ID" sz="2900"/>
              <a:t>Tuangkan dalam form kisi-kisi yang telah ditentukan</a:t>
            </a:r>
          </a:p>
          <a:p>
            <a:pPr lvl="1">
              <a:spcBef>
                <a:spcPct val="0"/>
              </a:spcBef>
            </a:pPr>
            <a:r>
              <a:rPr lang="en-US" altLang="id-ID" sz="2900"/>
              <a:t>Tulis indikator tugas</a:t>
            </a:r>
          </a:p>
        </p:txBody>
      </p:sp>
    </p:spTree>
  </p:cSld>
  <p:clrMapOvr>
    <a:masterClrMapping/>
  </p:clrMapOvr>
  <p:transition spd="med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5EFC092-F8A7-4A4E-9FCE-22C8227181B5}"/>
              </a:ext>
            </a:extLst>
          </p:cNvPr>
          <p:cNvSpPr/>
          <p:nvPr/>
        </p:nvSpPr>
        <p:spPr>
          <a:xfrm>
            <a:off x="1692367" y="340579"/>
            <a:ext cx="8996271" cy="736212"/>
          </a:xfrm>
          <a:prstGeom prst="rect">
            <a:avLst/>
          </a:prstGeom>
          <a:solidFill>
            <a:schemeClr val="bg1"/>
          </a:solidFill>
        </p:spPr>
        <p:txBody>
          <a:bodyPr lIns="104251" tIns="52126" rIns="104251" bIns="52126">
            <a:spAutoFit/>
          </a:bodyPr>
          <a:lstStyle/>
          <a:p>
            <a:pPr defTabSz="1042517" eaLnBrk="0" hangingPunct="0">
              <a:defRPr/>
            </a:pPr>
            <a:r>
              <a:rPr lang="en-US" sz="41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ill Sans" pitchFamily="1" charset="0"/>
                <a:ea typeface="+mn-ea"/>
                <a:sym typeface="Gill Sans" pitchFamily="1" charset="0"/>
              </a:rPr>
              <a:t>Kisi-Kisi </a:t>
            </a:r>
            <a:r>
              <a:rPr lang="en-US" sz="41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ill Sans" pitchFamily="1" charset="0"/>
                <a:ea typeface="+mn-ea"/>
                <a:sym typeface="Gill Sans" pitchFamily="1" charset="0"/>
              </a:rPr>
              <a:t>Tugas</a:t>
            </a:r>
            <a:r>
              <a:rPr lang="en-US" sz="41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ill Sans" pitchFamily="1" charset="0"/>
                <a:ea typeface="+mn-ea"/>
                <a:sym typeface="Gill Sans" pitchFamily="1" charset="0"/>
              </a:rPr>
              <a:t> Tutorial </a:t>
            </a:r>
            <a:r>
              <a:rPr lang="en-US" sz="41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ill Sans" pitchFamily="1" charset="0"/>
                <a:ea typeface="+mn-ea"/>
                <a:sym typeface="Gill Sans" pitchFamily="1" charset="0"/>
              </a:rPr>
              <a:t>Wajib</a:t>
            </a:r>
            <a:endParaRPr lang="en-US" sz="41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Gill Sans" pitchFamily="1" charset="0"/>
              <a:ea typeface="+mn-ea"/>
              <a:sym typeface="Gill Sans" pitchFamily="1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8BC440-0749-4097-BCA2-B7BA5B23D335}"/>
              </a:ext>
            </a:extLst>
          </p:cNvPr>
          <p:cNvGraphicFramePr>
            <a:graphicFrameLocks noGrp="1"/>
          </p:cNvGraphicFramePr>
          <p:nvPr/>
        </p:nvGraphicFramePr>
        <p:xfrm>
          <a:off x="354013" y="3006725"/>
          <a:ext cx="9886950" cy="4267201"/>
        </p:xfrm>
        <a:graphic>
          <a:graphicData uri="http://schemas.openxmlformats.org/drawingml/2006/table">
            <a:tbl>
              <a:tblPr/>
              <a:tblGrid>
                <a:gridCol w="1247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6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1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3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9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79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595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4435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Arial"/>
                          <a:ea typeface="Times New Roman"/>
                        </a:rPr>
                        <a:t>Tugas</a:t>
                      </a:r>
                      <a:r>
                        <a:rPr lang="en-US" sz="2000" b="1" dirty="0">
                          <a:latin typeface="Arial"/>
                          <a:ea typeface="Times New Roman"/>
                        </a:rPr>
                        <a:t> Tutorial </a:t>
                      </a:r>
                      <a:r>
                        <a:rPr lang="en-US" sz="2000" b="1" dirty="0" err="1">
                          <a:latin typeface="Arial"/>
                          <a:ea typeface="Times New Roman"/>
                        </a:rPr>
                        <a:t>Ke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Arial"/>
                          <a:ea typeface="Times New Roman"/>
                        </a:rPr>
                        <a:t>Kompe</a:t>
                      </a:r>
                      <a:r>
                        <a:rPr lang="en-US" sz="2000" b="1" dirty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Arial"/>
                          <a:ea typeface="Times New Roman"/>
                        </a:rPr>
                        <a:t>tensi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</a:rPr>
                        <a:t>Khusus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</a:rPr>
                        <a:t>Pokok/</a:t>
                      </a:r>
                      <a:r>
                        <a:rPr lang="en-US" sz="2000" b="1" dirty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id-ID" sz="2000" b="1" dirty="0">
                          <a:latin typeface="Arial"/>
                          <a:ea typeface="Times New Roman"/>
                        </a:rPr>
                        <a:t>Sub Pokok Bahasan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Arial"/>
                          <a:ea typeface="Times New Roman"/>
                        </a:rPr>
                        <a:t>Jenis</a:t>
                      </a:r>
                      <a:r>
                        <a:rPr lang="en-US" sz="2000" b="1" dirty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Arial"/>
                          <a:ea typeface="Times New Roman"/>
                        </a:rPr>
                        <a:t>Tugas</a:t>
                      </a:r>
                      <a:r>
                        <a:rPr lang="en-US" sz="2000" b="1" dirty="0">
                          <a:latin typeface="Arial"/>
                          <a:ea typeface="Times New Roman"/>
                        </a:rPr>
                        <a:t> 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</a:rPr>
                        <a:t>Wakt</a:t>
                      </a:r>
                      <a:r>
                        <a:rPr lang="en-US" sz="2000" b="1" dirty="0">
                          <a:latin typeface="Arial"/>
                          <a:ea typeface="Times New Roman"/>
                        </a:rPr>
                        <a:t>u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Arial"/>
                          <a:ea typeface="Times New Roman"/>
                        </a:rPr>
                        <a:t>Pelaksanaan</a:t>
                      </a:r>
                      <a:r>
                        <a:rPr lang="en-US" sz="2000" b="1" dirty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Arial"/>
                          <a:ea typeface="Times New Roman"/>
                        </a:rPr>
                        <a:t>Tugas</a:t>
                      </a:r>
                      <a:r>
                        <a:rPr lang="en-US" sz="2000" b="1" dirty="0">
                          <a:latin typeface="Arial"/>
                          <a:ea typeface="Times New Roman"/>
                        </a:rPr>
                        <a:t>*)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Indikator</a:t>
                      </a: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Tugas</a:t>
                      </a:r>
                      <a:endParaRPr lang="en-US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627" marR="7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</a:rPr>
                        <a:t>Di </a:t>
                      </a:r>
                      <a:r>
                        <a:rPr lang="en-US" sz="2000" b="1" dirty="0" err="1">
                          <a:latin typeface="Arial"/>
                          <a:ea typeface="Times New Roman"/>
                        </a:rPr>
                        <a:t>Kelas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</a:rPr>
                        <a:t>Di </a:t>
                      </a:r>
                      <a:r>
                        <a:rPr lang="en-US" sz="2000" b="1" dirty="0" err="1">
                          <a:latin typeface="Arial"/>
                          <a:ea typeface="Times New Roman"/>
                        </a:rPr>
                        <a:t>Luar</a:t>
                      </a:r>
                      <a:r>
                        <a:rPr lang="en-US" sz="2000" b="1" dirty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Arial"/>
                          <a:ea typeface="Times New Roman"/>
                        </a:rPr>
                        <a:t>Kelas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217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Times New Roman"/>
                        </a:rPr>
                        <a:t>I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Times New Roman"/>
                        </a:rPr>
                        <a:t>1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2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Times New Roman"/>
                        </a:rPr>
                        <a:t>2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2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Times New Roman"/>
                        </a:rPr>
                        <a:t>dst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217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Times New Roman"/>
                        </a:rPr>
                        <a:t>II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Times New Roman"/>
                        </a:rPr>
                        <a:t>1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2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Times New Roman"/>
                        </a:rPr>
                        <a:t>2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2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Times New Roman"/>
                        </a:rPr>
                        <a:t>dst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217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Times New Roman"/>
                        </a:rPr>
                        <a:t>III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Times New Roman"/>
                        </a:rPr>
                        <a:t>1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2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Times New Roman"/>
                        </a:rPr>
                        <a:t>2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2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Times New Roman"/>
                        </a:rPr>
                        <a:t>dst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238" name="TextBox 3">
            <a:extLst>
              <a:ext uri="{FF2B5EF4-FFF2-40B4-BE49-F238E27FC236}">
                <a16:creationId xmlns:a16="http://schemas.microsoft.com/office/drawing/2014/main" id="{AED0E27D-C267-4D5C-9AA6-615F44BFF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650" y="1400175"/>
            <a:ext cx="3700463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326" tIns="36663" rIns="73326" bIns="3666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d-ID" sz="1900" b="1"/>
              <a:t>Kode/Nama Mata Kuliah</a:t>
            </a:r>
          </a:p>
          <a:p>
            <a:pPr eaLnBrk="1" hangingPunct="1"/>
            <a:r>
              <a:rPr lang="en-US" altLang="id-ID" sz="1900" b="1"/>
              <a:t>SKS</a:t>
            </a:r>
          </a:p>
          <a:p>
            <a:pPr eaLnBrk="1" hangingPunct="1"/>
            <a:r>
              <a:rPr lang="en-US" altLang="id-ID" sz="1900" b="1"/>
              <a:t>Penulis </a:t>
            </a:r>
            <a:br>
              <a:rPr lang="en-US" altLang="id-ID" sz="1900" b="1"/>
            </a:br>
            <a:r>
              <a:rPr lang="en-US" altLang="id-ID" sz="1900" b="1"/>
              <a:t>Penelaah</a:t>
            </a:r>
          </a:p>
          <a:p>
            <a:pPr eaLnBrk="1" hangingPunct="1"/>
            <a:r>
              <a:rPr lang="en-US" altLang="id-ID" sz="1900" b="1"/>
              <a:t>Instandi</a:t>
            </a:r>
          </a:p>
        </p:txBody>
      </p:sp>
    </p:spTree>
  </p:cSld>
  <p:clrMapOvr>
    <a:masterClrMapping/>
  </p:clrMapOvr>
  <p:transition spd="med">
    <p:dissolve/>
    <p:sndAc>
      <p:stSnd>
        <p:snd r:embed="rId2" name="laser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AD15D0-BE3D-4B77-AFD0-0ACB8DC1C68E}"/>
              </a:ext>
            </a:extLst>
          </p:cNvPr>
          <p:cNvSpPr/>
          <p:nvPr/>
        </p:nvSpPr>
        <p:spPr>
          <a:xfrm>
            <a:off x="1692367" y="473929"/>
            <a:ext cx="8996271" cy="736212"/>
          </a:xfrm>
          <a:prstGeom prst="rect">
            <a:avLst/>
          </a:prstGeom>
          <a:solidFill>
            <a:schemeClr val="bg1"/>
          </a:solidFill>
        </p:spPr>
        <p:txBody>
          <a:bodyPr lIns="104251" tIns="52126" rIns="104251" bIns="52126">
            <a:spAutoFit/>
          </a:bodyPr>
          <a:lstStyle/>
          <a:p>
            <a:pPr defTabSz="1042517" eaLnBrk="0" hangingPunct="0">
              <a:defRPr/>
            </a:pPr>
            <a:r>
              <a:rPr lang="en-US" sz="41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ill Sans" pitchFamily="1" charset="0"/>
                <a:ea typeface="+mn-ea"/>
                <a:sym typeface="Gill Sans" pitchFamily="1" charset="0"/>
              </a:rPr>
              <a:t>Kisi-Kisi </a:t>
            </a:r>
            <a:r>
              <a:rPr lang="en-US" sz="41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ill Sans" pitchFamily="1" charset="0"/>
                <a:ea typeface="+mn-ea"/>
                <a:sym typeface="Gill Sans" pitchFamily="1" charset="0"/>
              </a:rPr>
              <a:t>Tugas</a:t>
            </a:r>
            <a:r>
              <a:rPr lang="en-US" sz="41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ill Sans" pitchFamily="1" charset="0"/>
                <a:ea typeface="+mn-ea"/>
                <a:sym typeface="Gill Sans" pitchFamily="1" charset="0"/>
              </a:rPr>
              <a:t> Tutorial </a:t>
            </a:r>
            <a:r>
              <a:rPr lang="en-US" sz="41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ill Sans" pitchFamily="1" charset="0"/>
                <a:ea typeface="+mn-ea"/>
                <a:sym typeface="Gill Sans" pitchFamily="1" charset="0"/>
              </a:rPr>
              <a:t>Wajib</a:t>
            </a:r>
            <a:endParaRPr lang="en-US" sz="41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Gill Sans" pitchFamily="1" charset="0"/>
              <a:ea typeface="+mn-ea"/>
              <a:sym typeface="Gill Sans" pitchFamily="1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A9362DC-89DF-4D63-A3C6-73A253E73394}"/>
              </a:ext>
            </a:extLst>
          </p:cNvPr>
          <p:cNvGraphicFramePr>
            <a:graphicFrameLocks noGrp="1"/>
          </p:cNvGraphicFramePr>
          <p:nvPr/>
        </p:nvGraphicFramePr>
        <p:xfrm>
          <a:off x="354013" y="3006725"/>
          <a:ext cx="9886950" cy="4267201"/>
        </p:xfrm>
        <a:graphic>
          <a:graphicData uri="http://schemas.openxmlformats.org/drawingml/2006/table">
            <a:tbl>
              <a:tblPr/>
              <a:tblGrid>
                <a:gridCol w="1247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6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1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3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9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79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595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4435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Arial"/>
                          <a:ea typeface="Times New Roman"/>
                        </a:rPr>
                        <a:t>Tugas</a:t>
                      </a:r>
                      <a:r>
                        <a:rPr lang="en-US" sz="2000" b="1" dirty="0">
                          <a:latin typeface="Arial"/>
                          <a:ea typeface="Times New Roman"/>
                        </a:rPr>
                        <a:t> Tutorial </a:t>
                      </a:r>
                      <a:r>
                        <a:rPr lang="en-US" sz="2000" b="1" dirty="0" err="1">
                          <a:latin typeface="Arial"/>
                          <a:ea typeface="Times New Roman"/>
                        </a:rPr>
                        <a:t>Ke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Arial"/>
                          <a:ea typeface="Times New Roman"/>
                        </a:rPr>
                        <a:t>Kompe</a:t>
                      </a:r>
                      <a:r>
                        <a:rPr lang="en-US" sz="2000" b="1" dirty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Arial"/>
                          <a:ea typeface="Times New Roman"/>
                        </a:rPr>
                        <a:t>tensi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</a:rPr>
                        <a:t>Khusus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</a:rPr>
                        <a:t>Pokok/</a:t>
                      </a:r>
                      <a:r>
                        <a:rPr lang="en-US" sz="2000" b="1" dirty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id-ID" sz="2000" b="1" dirty="0">
                          <a:latin typeface="Arial"/>
                          <a:ea typeface="Times New Roman"/>
                        </a:rPr>
                        <a:t>Sub Pokok Bahasan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Arial"/>
                          <a:ea typeface="Times New Roman"/>
                        </a:rPr>
                        <a:t>Jenis</a:t>
                      </a:r>
                      <a:r>
                        <a:rPr lang="en-US" sz="2000" b="1" dirty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Arial"/>
                          <a:ea typeface="Times New Roman"/>
                        </a:rPr>
                        <a:t>Tugas</a:t>
                      </a:r>
                      <a:r>
                        <a:rPr lang="en-US" sz="2000" b="1" dirty="0">
                          <a:latin typeface="Arial"/>
                          <a:ea typeface="Times New Roman"/>
                        </a:rPr>
                        <a:t> 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Arial"/>
                          <a:ea typeface="Times New Roman"/>
                        </a:rPr>
                        <a:t>Wakt</a:t>
                      </a:r>
                      <a:r>
                        <a:rPr lang="en-US" sz="2000" b="1" dirty="0">
                          <a:latin typeface="Arial"/>
                          <a:ea typeface="Times New Roman"/>
                        </a:rPr>
                        <a:t>u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Arial"/>
                          <a:ea typeface="Times New Roman"/>
                        </a:rPr>
                        <a:t>Pelaksanaan</a:t>
                      </a:r>
                      <a:r>
                        <a:rPr lang="en-US" sz="2000" b="1" dirty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Arial"/>
                          <a:ea typeface="Times New Roman"/>
                        </a:rPr>
                        <a:t>Tugas</a:t>
                      </a:r>
                      <a:r>
                        <a:rPr lang="en-US" sz="2000" b="1" dirty="0">
                          <a:latin typeface="Arial"/>
                          <a:ea typeface="Times New Roman"/>
                        </a:rPr>
                        <a:t>*)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Indikator</a:t>
                      </a:r>
                      <a:r>
                        <a:rPr lang="en-U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Tugas</a:t>
                      </a:r>
                      <a:endParaRPr lang="en-US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5627" marR="7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</a:rPr>
                        <a:t>Di </a:t>
                      </a:r>
                      <a:r>
                        <a:rPr lang="en-US" sz="2000" b="1" dirty="0" err="1">
                          <a:latin typeface="Arial"/>
                          <a:ea typeface="Times New Roman"/>
                        </a:rPr>
                        <a:t>Kelas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</a:rPr>
                        <a:t>Di </a:t>
                      </a:r>
                      <a:r>
                        <a:rPr lang="en-US" sz="2000" b="1" dirty="0" err="1">
                          <a:latin typeface="Arial"/>
                          <a:ea typeface="Times New Roman"/>
                        </a:rPr>
                        <a:t>Luar</a:t>
                      </a:r>
                      <a:r>
                        <a:rPr lang="en-US" sz="2000" b="1" dirty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Arial"/>
                          <a:ea typeface="Times New Roman"/>
                        </a:rPr>
                        <a:t>Kelas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4698" marR="646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217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Times New Roman"/>
                        </a:rPr>
                        <a:t>I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Times New Roman"/>
                        </a:rPr>
                        <a:t>1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Tes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Uraian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60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menit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V</a:t>
                      </a: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2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Times New Roman"/>
                        </a:rPr>
                        <a:t>2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2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Times New Roman"/>
                        </a:rPr>
                        <a:t>dst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217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Times New Roman"/>
                        </a:rPr>
                        <a:t>II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Times New Roman"/>
                        </a:rPr>
                        <a:t>1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Projek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minggu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V</a:t>
                      </a: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2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Times New Roman"/>
                        </a:rPr>
                        <a:t>2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2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Times New Roman"/>
                        </a:rPr>
                        <a:t>dst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217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Times New Roman"/>
                        </a:rPr>
                        <a:t>III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Times New Roman"/>
                        </a:rPr>
                        <a:t>1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Unjuk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kerja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2 x 60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</a:rPr>
                        <a:t>menit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V</a:t>
                      </a: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2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Times New Roman"/>
                        </a:rPr>
                        <a:t>2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2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Arial"/>
                          <a:ea typeface="Times New Roman"/>
                        </a:rPr>
                        <a:t>dst</a:t>
                      </a:r>
                      <a:endParaRPr lang="en-US" sz="200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75627" marR="75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262" name="TextBox 3">
            <a:extLst>
              <a:ext uri="{FF2B5EF4-FFF2-40B4-BE49-F238E27FC236}">
                <a16:creationId xmlns:a16="http://schemas.microsoft.com/office/drawing/2014/main" id="{D4A3707C-E5E5-4582-8A7B-2B39C5577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650" y="1400175"/>
            <a:ext cx="3700463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326" tIns="36663" rIns="73326" bIns="36663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d-ID" sz="1900" b="1"/>
              <a:t>Kode/Nama Mata Kuliah</a:t>
            </a:r>
          </a:p>
          <a:p>
            <a:pPr eaLnBrk="1" hangingPunct="1"/>
            <a:r>
              <a:rPr lang="en-US" altLang="id-ID" sz="1900" b="1"/>
              <a:t>SKS</a:t>
            </a:r>
          </a:p>
          <a:p>
            <a:pPr eaLnBrk="1" hangingPunct="1"/>
            <a:r>
              <a:rPr lang="en-US" altLang="id-ID" sz="1900" b="1"/>
              <a:t>Penulis </a:t>
            </a:r>
            <a:br>
              <a:rPr lang="en-US" altLang="id-ID" sz="1900" b="1"/>
            </a:br>
            <a:r>
              <a:rPr lang="en-US" altLang="id-ID" sz="1900" b="1"/>
              <a:t>Penelaah</a:t>
            </a:r>
          </a:p>
          <a:p>
            <a:pPr eaLnBrk="1" hangingPunct="1"/>
            <a:r>
              <a:rPr lang="en-US" altLang="id-ID" sz="1900" b="1"/>
              <a:t>Instandi</a:t>
            </a:r>
          </a:p>
        </p:txBody>
      </p:sp>
    </p:spTree>
  </p:cSld>
  <p:clrMapOvr>
    <a:masterClrMapping/>
  </p:clrMapOvr>
  <p:transition spd="med">
    <p:dissolve/>
    <p:sndAc>
      <p:stSnd>
        <p:snd r:embed="rId2" name="laser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CF5625D5-5D74-4E57-BEFE-94AF8EA77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1643063"/>
            <a:ext cx="9901237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57" tIns="52129" rIns="104257" bIns="52129"/>
          <a:lstStyle>
            <a:lvl1pPr defTabSz="1039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039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039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039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039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d-ID" sz="3200" b="1">
                <a:solidFill>
                  <a:srgbClr val="00253E"/>
                </a:solidFill>
              </a:rPr>
              <a:t>Kompetensi Khusus</a:t>
            </a:r>
          </a:p>
          <a:p>
            <a:pPr eaLnBrk="1" hangingPunct="1"/>
            <a:r>
              <a:rPr lang="en-US" altLang="id-ID" sz="3200">
                <a:solidFill>
                  <a:srgbClr val="00253E"/>
                </a:solidFill>
              </a:rPr>
              <a:t>Mahasiswa dapat menganalisis penyebab pencemaran disuatu wilayah dengan tepat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969C6D-06C9-46FC-A4A2-4D3583A14412}"/>
              </a:ext>
            </a:extLst>
          </p:cNvPr>
          <p:cNvSpPr txBox="1"/>
          <p:nvPr/>
        </p:nvSpPr>
        <p:spPr>
          <a:xfrm>
            <a:off x="1692275" y="309563"/>
            <a:ext cx="8996363" cy="736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04262" tIns="52132" rIns="104262" bIns="52132">
            <a:spAutoFit/>
          </a:bodyPr>
          <a:lstStyle/>
          <a:p>
            <a:pPr>
              <a:defRPr/>
            </a:pPr>
            <a:r>
              <a:rPr lang="en-US" sz="4100" b="1" dirty="0" err="1"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Contoh</a:t>
            </a:r>
            <a:r>
              <a:rPr lang="en-US" sz="4100" b="1" dirty="0"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 – </a:t>
            </a:r>
            <a:r>
              <a:rPr lang="en-US" sz="4100" b="1" dirty="0" err="1"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Tes</a:t>
            </a:r>
            <a:r>
              <a:rPr lang="en-US" sz="4100" b="1" dirty="0"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 </a:t>
            </a:r>
            <a:r>
              <a:rPr lang="en-US" sz="4100" b="1" dirty="0" err="1"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Uraian</a:t>
            </a:r>
            <a:r>
              <a:rPr lang="en-US" sz="4100" b="1" dirty="0"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D8EFB-6E18-4562-B732-E6F3450AC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3" y="3706813"/>
            <a:ext cx="9959975" cy="2566987"/>
          </a:xfrm>
          <a:prstGeom prst="rect">
            <a:avLst/>
          </a:prstGeom>
          <a:noFill/>
          <a:ln>
            <a:noFill/>
          </a:ln>
        </p:spPr>
        <p:txBody>
          <a:bodyPr lIns="104267" tIns="52134" rIns="104267" bIns="52134">
            <a:spAutoFit/>
          </a:bodyPr>
          <a:lstStyle>
            <a:lvl1pPr marL="581025" indent="-581025" eaLnBrk="0" hangingPunct="0">
              <a:defRPr sz="43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43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43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43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43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marL="0" indent="0" eaLnBrk="1" hangingPunct="1">
              <a:defRPr/>
            </a:pPr>
            <a:r>
              <a:rPr lang="en-US" sz="3200" b="1" dirty="0" err="1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Indikator</a:t>
            </a:r>
            <a:endParaRPr lang="en-US" sz="3200" b="1" dirty="0">
              <a:solidFill>
                <a:schemeClr val="accent5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defRPr/>
            </a:pPr>
            <a:r>
              <a:rPr lang="en-US" sz="3200" dirty="0" err="1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Jika</a:t>
            </a: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diberikan</a:t>
            </a: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contoh</a:t>
            </a: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kasus</a:t>
            </a: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pencemaran</a:t>
            </a: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3200" dirty="0" err="1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terjadi</a:t>
            </a: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3200" dirty="0" err="1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suatu</a:t>
            </a: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tempat</a:t>
            </a: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mahasiswa</a:t>
            </a: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menganalisis</a:t>
            </a: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penyebab</a:t>
            </a: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pencemaran</a:t>
            </a: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3200" dirty="0" err="1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tempat</a:t>
            </a: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tersebut</a:t>
            </a: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tepat</a:t>
            </a: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>
    <p:dissolve/>
    <p:sndAc>
      <p:stSnd>
        <p:snd r:embed="rId2" name="laser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>
            <a:extLst>
              <a:ext uri="{FF2B5EF4-FFF2-40B4-BE49-F238E27FC236}">
                <a16:creationId xmlns:a16="http://schemas.microsoft.com/office/drawing/2014/main" id="{44EBA014-8C40-4606-BC5F-FB4639A67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00" y="1716088"/>
            <a:ext cx="9901238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67" tIns="52134" rIns="104267" bIns="52134"/>
          <a:lstStyle>
            <a:lvl1pPr marL="387350" indent="-387350" defTabSz="1039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039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039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039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039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d-ID" sz="3200" b="1">
                <a:solidFill>
                  <a:srgbClr val="00253E"/>
                </a:solidFill>
              </a:rPr>
              <a:t>Kompetensi Khusus</a:t>
            </a:r>
            <a:br>
              <a:rPr lang="en-US" altLang="id-ID" sz="3200">
                <a:solidFill>
                  <a:srgbClr val="00253E"/>
                </a:solidFill>
              </a:rPr>
            </a:br>
            <a:r>
              <a:rPr lang="en-US" altLang="id-ID" sz="3200">
                <a:solidFill>
                  <a:srgbClr val="00253E"/>
                </a:solidFill>
              </a:rPr>
              <a:t>Mahasiswa dapat membuat laporan tentang sirkulasi uang di pasar.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E33BA6-2114-491B-B418-89792B41E587}"/>
              </a:ext>
            </a:extLst>
          </p:cNvPr>
          <p:cNvSpPr txBox="1"/>
          <p:nvPr/>
        </p:nvSpPr>
        <p:spPr>
          <a:xfrm>
            <a:off x="1958975" y="431800"/>
            <a:ext cx="8729663" cy="736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04273" tIns="52137" rIns="104273" bIns="52137">
            <a:spAutoFit/>
          </a:bodyPr>
          <a:lstStyle/>
          <a:p>
            <a:pPr>
              <a:defRPr/>
            </a:pPr>
            <a:r>
              <a:rPr lang="en-US" sz="4100" dirty="0" err="1"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Contoh</a:t>
            </a:r>
            <a:r>
              <a:rPr lang="en-US" sz="4100" dirty="0"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 (</a:t>
            </a:r>
            <a:r>
              <a:rPr lang="en-US" sz="4100" dirty="0" err="1"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Lanjutan</a:t>
            </a:r>
            <a:r>
              <a:rPr lang="en-US" sz="4100" dirty="0"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 - </a:t>
            </a:r>
            <a:r>
              <a:rPr lang="en-US" sz="4100" dirty="0" err="1"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Projek</a:t>
            </a:r>
            <a:r>
              <a:rPr lang="en-US" sz="4100" dirty="0">
                <a:latin typeface="Gill Sans" pitchFamily="1" charset="0"/>
                <a:ea typeface="ヒラギノ角ゴ ProN W3" pitchFamily="1" charset="-128"/>
                <a:sym typeface="Gill Sans" pitchFamily="1" charset="0"/>
              </a:rPr>
              <a:t>)</a:t>
            </a:r>
          </a:p>
        </p:txBody>
      </p:sp>
      <p:sp>
        <p:nvSpPr>
          <p:cNvPr id="10244" name="TextBox 3">
            <a:extLst>
              <a:ext uri="{FF2B5EF4-FFF2-40B4-BE49-F238E27FC236}">
                <a16:creationId xmlns:a16="http://schemas.microsoft.com/office/drawing/2014/main" id="{E1F2B9BF-75C9-433B-9177-9172BEB69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3540125"/>
            <a:ext cx="10066337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78" tIns="52140" rIns="104278" bIns="5214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d-ID" sz="3200" b="1"/>
              <a:t>Indikator</a:t>
            </a:r>
          </a:p>
          <a:p>
            <a:pPr eaLnBrk="1" hangingPunct="1"/>
            <a:r>
              <a:rPr lang="en-US" altLang="id-ID" sz="3200"/>
              <a:t>Jika mahasiswa diberi kesempatan untuk mengamati kondisi pasar, mahasiswa mampu membuat laporan berdasarkan data transaksi penjualan dan pembelian di pasar.</a:t>
            </a:r>
          </a:p>
        </p:txBody>
      </p:sp>
    </p:spTree>
  </p:cSld>
  <p:clrMapOvr>
    <a:masterClrMapping/>
  </p:clrMapOvr>
  <p:transition spd="med">
    <p:dissolve/>
    <p:sndAc>
      <p:stSnd>
        <p:snd r:embed="rId2" name="laser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A9146703200E47A8982FDFED40E620" ma:contentTypeVersion="10" ma:contentTypeDescription="Create a new document." ma:contentTypeScope="" ma:versionID="a3b835d2f5cd11a678d8f24bb762f006">
  <xsd:schema xmlns:xsd="http://www.w3.org/2001/XMLSchema" xmlns:xs="http://www.w3.org/2001/XMLSchema" xmlns:p="http://schemas.microsoft.com/office/2006/metadata/properties" xmlns:ns3="a33a6251-da04-4db1-8353-7c78384b64ca" targetNamespace="http://schemas.microsoft.com/office/2006/metadata/properties" ma:root="true" ma:fieldsID="950a4acf3e2f69e4bec50f0c06f6293e" ns3:_="">
    <xsd:import namespace="a33a6251-da04-4db1-8353-7c78384b64c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3a6251-da04-4db1-8353-7c78384b64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607F87-59B6-4F0F-A43E-7A1A1FD669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776E89-72E0-4D0C-BBC1-D2FA905873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3a6251-da04-4db1-8353-7c78384b64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588E07-09CC-475F-A2FD-A91A0043DA22}">
  <ds:schemaRefs>
    <ds:schemaRef ds:uri="a33a6251-da04-4db1-8353-7c78384b64ca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12048</TotalTime>
  <Words>352</Words>
  <Application>Microsoft Office PowerPoint</Application>
  <PresentationFormat>Custom</PresentationFormat>
  <Paragraphs>104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PENDIDIKAN TERBUKA DAN JARAK JAUH Membuka Akses Pendidikan Tinggi bagi Semua Making Higher Education Open to All</vt:lpstr>
      <vt:lpstr>TUJUAN</vt:lpstr>
      <vt:lpstr>PERENCANAAN TUGAS TUTORIAL</vt:lpstr>
      <vt:lpstr>KOMPONEN PERENCANAAN TUGAS</vt:lpstr>
      <vt:lpstr>LANGKAH PERENCANAAN TUGAS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OCG</dc:creator>
  <cp:lastModifiedBy>DEWI WARDAH MAZIDATUR ROHMAH</cp:lastModifiedBy>
  <cp:revision>594</cp:revision>
  <dcterms:created xsi:type="dcterms:W3CDTF">2010-05-03T08:00:36Z</dcterms:created>
  <dcterms:modified xsi:type="dcterms:W3CDTF">2023-10-05T09:48:44Z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0x01010027A9146703200E47A8982FDFED40E620</vt:lpwstr>
  </property>
</Properties>
</file>